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99" r:id="rId3"/>
    <p:sldId id="300" r:id="rId4"/>
    <p:sldId id="256" r:id="rId5"/>
    <p:sldId id="258" r:id="rId6"/>
    <p:sldId id="301" r:id="rId7"/>
    <p:sldId id="259" r:id="rId8"/>
    <p:sldId id="260" r:id="rId9"/>
    <p:sldId id="264" r:id="rId10"/>
    <p:sldId id="265" r:id="rId11"/>
    <p:sldId id="287" r:id="rId12"/>
    <p:sldId id="288" r:id="rId13"/>
    <p:sldId id="289" r:id="rId14"/>
    <p:sldId id="290" r:id="rId15"/>
    <p:sldId id="291" r:id="rId16"/>
    <p:sldId id="29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62" autoAdjust="0"/>
    <p:restoredTop sz="94434" autoAdjust="0"/>
  </p:normalViewPr>
  <p:slideViewPr>
    <p:cSldViewPr>
      <p:cViewPr varScale="1">
        <p:scale>
          <a:sx n="74" d="100"/>
          <a:sy n="74" d="100"/>
        </p:scale>
        <p:origin x="16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F512E-2E74-4324-96E7-A98E1F787B29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9431B-A3C6-4300-A638-F4F6F93DF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65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2F85CDE9-31B3-4C47-A347-581BD3C42039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78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4E439DC4-BE23-4352-9511-5934B030AC38}" type="slidenum">
              <a:rPr lang="en-US" altLang="en-US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87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9431B-A3C6-4300-A638-F4F6F93DFF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66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B05-D864-4796-8762-D86AB924D855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FCBB6-CA92-4AB7-922F-2D2234F86A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821CB05-D864-4796-8762-D86AB924D855}" type="datetimeFigureOut">
              <a:rPr lang="en-US" smtClean="0"/>
              <a:pPr/>
              <a:t>7/29/2015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B5FCBB6-CA92-4AB7-922F-2D2234F86A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97180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to Data </a:t>
            </a:r>
            <a:r>
              <a:rPr lang="en-US" dirty="0" smtClean="0"/>
              <a:t>Mining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0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24200" y="1641997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581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3276600" y="1814276"/>
            <a:ext cx="5410200" cy="4424457"/>
          </a:xfrm>
        </p:spPr>
        <p:txBody>
          <a:bodyPr/>
          <a:lstStyle/>
          <a:p>
            <a:r>
              <a:rPr lang="en-US" sz="3000" dirty="0"/>
              <a:t>Solve a specific problem</a:t>
            </a:r>
          </a:p>
          <a:p>
            <a:r>
              <a:rPr lang="en-US" sz="3000" dirty="0"/>
              <a:t>Clear definition helps</a:t>
            </a:r>
          </a:p>
          <a:p>
            <a:pPr lvl="1"/>
            <a:r>
              <a:rPr lang="en-US" sz="2800" dirty="0"/>
              <a:t>Measurable success criteria</a:t>
            </a:r>
          </a:p>
          <a:p>
            <a:r>
              <a:rPr lang="en-US" sz="3000" dirty="0"/>
              <a:t>Convert business objectives to set of data-mining goals</a:t>
            </a:r>
          </a:p>
          <a:p>
            <a:pPr lvl="1"/>
            <a:r>
              <a:rPr lang="en-US" sz="2800" dirty="0"/>
              <a:t>What to achieve in technical terms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276600" y="1814276"/>
            <a:ext cx="5410200" cy="4424457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Data can </a:t>
            </a:r>
            <a:r>
              <a:rPr lang="en-US" sz="3000" dirty="0"/>
              <a:t>come from many sources</a:t>
            </a:r>
          </a:p>
          <a:p>
            <a:pPr lvl="1"/>
            <a:r>
              <a:rPr lang="en-US" sz="2800" dirty="0"/>
              <a:t>Internal</a:t>
            </a:r>
          </a:p>
          <a:p>
            <a:pPr lvl="2"/>
            <a:r>
              <a:rPr lang="en-US" sz="2800" dirty="0"/>
              <a:t>ERP system, data </a:t>
            </a:r>
            <a:r>
              <a:rPr lang="en-US" sz="2800" dirty="0" smtClean="0"/>
              <a:t>warehouse, </a:t>
            </a:r>
            <a:endParaRPr lang="en-US" sz="2800" dirty="0"/>
          </a:p>
          <a:p>
            <a:pPr lvl="1"/>
            <a:r>
              <a:rPr lang="en-US" sz="2800" dirty="0"/>
              <a:t>External</a:t>
            </a:r>
          </a:p>
          <a:p>
            <a:pPr lvl="2"/>
            <a:r>
              <a:rPr lang="en-US" sz="2800" dirty="0"/>
              <a:t>Government data, commercial</a:t>
            </a:r>
            <a:r>
              <a:rPr lang="en-US" sz="2800" dirty="0" smtClean="0"/>
              <a:t>, </a:t>
            </a:r>
            <a:endParaRPr lang="en-US" sz="2800" dirty="0"/>
          </a:p>
          <a:p>
            <a:pPr lvl="1"/>
            <a:r>
              <a:rPr lang="en-US" sz="2800" dirty="0"/>
              <a:t>Created</a:t>
            </a:r>
          </a:p>
          <a:p>
            <a:pPr lvl="2"/>
            <a:r>
              <a:rPr lang="en-US" sz="2800" dirty="0"/>
              <a:t>Research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276600" y="1701706"/>
            <a:ext cx="5410200" cy="5080094"/>
          </a:xfrm>
        </p:spPr>
        <p:txBody>
          <a:bodyPr>
            <a:normAutofit fontScale="77500" lnSpcReduction="20000"/>
          </a:bodyPr>
          <a:lstStyle/>
          <a:p>
            <a:r>
              <a:rPr lang="en-US" sz="3900" dirty="0"/>
              <a:t>Clean data</a:t>
            </a:r>
          </a:p>
          <a:p>
            <a:pPr lvl="1"/>
            <a:r>
              <a:rPr lang="en-US" sz="2800" dirty="0"/>
              <a:t>format, identify gaps, filter outliers &amp; redundancies</a:t>
            </a:r>
          </a:p>
          <a:p>
            <a:pPr lvl="1"/>
            <a:r>
              <a:rPr lang="en-US" sz="2800" dirty="0"/>
              <a:t>sampling rare </a:t>
            </a:r>
            <a:r>
              <a:rPr lang="en-US" sz="2800" dirty="0" smtClean="0"/>
              <a:t>events</a:t>
            </a:r>
            <a:endParaRPr lang="en-US" sz="2800" dirty="0"/>
          </a:p>
          <a:p>
            <a:r>
              <a:rPr lang="en-US" sz="3000" dirty="0"/>
              <a:t>Transform &amp; create dataset for </a:t>
            </a:r>
            <a:r>
              <a:rPr lang="en-US" sz="3000" dirty="0" smtClean="0"/>
              <a:t>modeling</a:t>
            </a:r>
          </a:p>
          <a:p>
            <a:endParaRPr lang="en-US" sz="3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3200" i="1" dirty="0" smtClean="0"/>
              <a:t>Some types of data</a:t>
            </a:r>
            <a:endParaRPr lang="en-US" sz="3200" i="1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934210"/>
            <a:ext cx="3619312" cy="208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54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276600" y="1814276"/>
            <a:ext cx="5410200" cy="4424457"/>
          </a:xfrm>
        </p:spPr>
        <p:txBody>
          <a:bodyPr>
            <a:normAutofit lnSpcReduction="10000"/>
          </a:bodyPr>
          <a:lstStyle/>
          <a:p>
            <a:r>
              <a:rPr lang="en-US" sz="3000" dirty="0"/>
              <a:t>Data Treatment</a:t>
            </a:r>
          </a:p>
          <a:p>
            <a:pPr lvl="1"/>
            <a:r>
              <a:rPr lang="en-US" sz="2800" dirty="0"/>
              <a:t>How many data sets?</a:t>
            </a:r>
          </a:p>
          <a:p>
            <a:pPr lvl="2"/>
            <a:r>
              <a:rPr lang="en-US" sz="2800" dirty="0" smtClean="0"/>
              <a:t>training, validation, test.</a:t>
            </a:r>
            <a:endParaRPr lang="en-US" sz="2800" dirty="0"/>
          </a:p>
          <a:p>
            <a:endParaRPr lang="en-US" sz="2800" dirty="0"/>
          </a:p>
          <a:p>
            <a:r>
              <a:rPr lang="en-US" sz="3000" dirty="0" smtClean="0"/>
              <a:t>Techniques</a:t>
            </a:r>
          </a:p>
          <a:p>
            <a:endParaRPr lang="en-US" sz="600" dirty="0"/>
          </a:p>
          <a:p>
            <a:pPr lvl="1"/>
            <a:r>
              <a:rPr lang="en-US" sz="2800" dirty="0" smtClean="0"/>
              <a:t>Decision </a:t>
            </a:r>
            <a:r>
              <a:rPr lang="en-US" sz="2800" dirty="0"/>
              <a:t>Trees</a:t>
            </a:r>
          </a:p>
          <a:p>
            <a:pPr lvl="1"/>
            <a:r>
              <a:rPr lang="en-US" sz="2800" dirty="0"/>
              <a:t>Neural Nets</a:t>
            </a:r>
          </a:p>
          <a:p>
            <a:pPr lvl="1"/>
            <a:r>
              <a:rPr lang="en-US" sz="2800" dirty="0" smtClean="0"/>
              <a:t>Boosted Trees</a:t>
            </a:r>
          </a:p>
          <a:p>
            <a:pPr lvl="1"/>
            <a:r>
              <a:rPr lang="en-US" sz="2800" dirty="0" smtClean="0"/>
              <a:t>Bootstrap Forest</a:t>
            </a:r>
            <a:endParaRPr lang="en-US" sz="2800" dirty="0"/>
          </a:p>
          <a:p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174724" y="4191000"/>
            <a:ext cx="4140476" cy="23113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4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276600" y="1814276"/>
            <a:ext cx="5410200" cy="4424457"/>
          </a:xfrm>
        </p:spPr>
        <p:txBody>
          <a:bodyPr>
            <a:normAutofit/>
          </a:bodyPr>
          <a:lstStyle/>
          <a:p>
            <a:r>
              <a:rPr lang="en-US" sz="3000" i="1" dirty="0" smtClean="0"/>
              <a:t>Check that the model is good and evaluate </a:t>
            </a:r>
            <a:r>
              <a:rPr lang="en-US" sz="3000" i="1" dirty="0"/>
              <a:t>to assure </a:t>
            </a:r>
            <a:r>
              <a:rPr lang="en-US" sz="3000" i="1" dirty="0" smtClean="0"/>
              <a:t>that nothing is missing.</a:t>
            </a:r>
            <a:endParaRPr lang="en-US" dirty="0"/>
          </a:p>
          <a:p>
            <a:pPr lvl="1"/>
            <a:r>
              <a:rPr lang="en-US" sz="2800" dirty="0" smtClean="0"/>
              <a:t>Does </a:t>
            </a:r>
            <a:r>
              <a:rPr lang="en-US" sz="2800" dirty="0"/>
              <a:t>model meet business objectives?</a:t>
            </a:r>
          </a:p>
          <a:p>
            <a:pPr lvl="1"/>
            <a:r>
              <a:rPr lang="en-US" sz="2800" dirty="0"/>
              <a:t>Any important business objectives not addressed?</a:t>
            </a:r>
          </a:p>
          <a:p>
            <a:pPr lvl="1"/>
            <a:r>
              <a:rPr lang="en-US" sz="2800" dirty="0"/>
              <a:t>Does model make sense?</a:t>
            </a:r>
          </a:p>
          <a:p>
            <a:pPr lvl="1"/>
            <a:r>
              <a:rPr lang="en-US" sz="2800" dirty="0"/>
              <a:t>Is it actionable?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CRISP-DM </a:t>
            </a:r>
            <a:r>
              <a:rPr lang="en-US" dirty="0" smtClean="0"/>
              <a:t>Phases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04800" y="1701706"/>
            <a:ext cx="2095500" cy="4800600"/>
            <a:chOff x="1485900" y="1779973"/>
            <a:chExt cx="1752600" cy="4163627"/>
          </a:xfrm>
        </p:grpSpPr>
        <p:sp>
          <p:nvSpPr>
            <p:cNvPr id="5" name="Rectangle 4"/>
            <p:cNvSpPr/>
            <p:nvPr/>
          </p:nvSpPr>
          <p:spPr>
            <a:xfrm>
              <a:off x="1943100" y="1779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Business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43100" y="2541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understanding</a:t>
              </a:r>
              <a:endParaRPr lang="en-US" sz="12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3100" y="3303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Data</a:t>
              </a:r>
            </a:p>
            <a:p>
              <a:pPr algn="ctr"/>
              <a:r>
                <a:rPr lang="en-US" sz="1200" dirty="0" smtClean="0"/>
                <a:t>preparation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3100" y="40659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Modeling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3100" y="4751773"/>
              <a:ext cx="1295400" cy="457200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43100" y="5486400"/>
              <a:ext cx="1295400" cy="457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Deployment</a:t>
              </a:r>
              <a:endParaRPr lang="en-US" sz="12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25908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2590800" y="2999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2"/>
              <a:endCxn id="9" idx="0"/>
            </p:cNvCxnSpPr>
            <p:nvPr/>
          </p:nvCxnSpPr>
          <p:spPr>
            <a:xfrm>
              <a:off x="2590800" y="4523173"/>
              <a:ext cx="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  <a:endCxn id="10" idx="0"/>
            </p:cNvCxnSpPr>
            <p:nvPr/>
          </p:nvCxnSpPr>
          <p:spPr>
            <a:xfrm>
              <a:off x="2590800" y="5208973"/>
              <a:ext cx="0" cy="2774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1"/>
            </p:cNvCxnSpPr>
            <p:nvPr/>
          </p:nvCxnSpPr>
          <p:spPr>
            <a:xfrm flipH="1">
              <a:off x="1485900" y="4980373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485900" y="2008573"/>
              <a:ext cx="0" cy="2971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5" idx="1"/>
            </p:cNvCxnSpPr>
            <p:nvPr/>
          </p:nvCxnSpPr>
          <p:spPr>
            <a:xfrm>
              <a:off x="1485900" y="2008573"/>
              <a:ext cx="457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324100" y="2237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908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24100" y="3761173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3276600" y="1814276"/>
            <a:ext cx="5410200" cy="4424457"/>
          </a:xfrm>
        </p:spPr>
        <p:txBody>
          <a:bodyPr/>
          <a:lstStyle/>
          <a:p>
            <a:r>
              <a:rPr lang="en-US" sz="3000" dirty="0"/>
              <a:t>Ongoing monitoring &amp; maintenance</a:t>
            </a:r>
          </a:p>
          <a:p>
            <a:pPr lvl="1"/>
            <a:r>
              <a:rPr lang="en-US" sz="2800" dirty="0"/>
              <a:t>evaluate performance against success criteria</a:t>
            </a:r>
          </a:p>
          <a:p>
            <a:pPr lvl="1"/>
            <a:r>
              <a:rPr lang="en-US" sz="2800" dirty="0"/>
              <a:t>market reaction? </a:t>
            </a:r>
          </a:p>
          <a:p>
            <a:pPr lvl="1"/>
            <a:r>
              <a:rPr lang="en-US" sz="2800" dirty="0"/>
              <a:t>competitor changes?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Introductory Material </a:t>
            </a:r>
            <a:r>
              <a:rPr lang="en-US" dirty="0"/>
              <a:t>Overview 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latin typeface="+mn-lt"/>
              </a:rPr>
              <a:t>This module will introduce Data Mining and provide examples of successful applications.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What </a:t>
            </a:r>
            <a:r>
              <a:rPr lang="en-US" sz="2800" dirty="0">
                <a:latin typeface="+mn-lt"/>
              </a:rPr>
              <a:t>is </a:t>
            </a:r>
            <a:r>
              <a:rPr lang="en-US" sz="2800" dirty="0" smtClean="0">
                <a:latin typeface="+mn-lt"/>
              </a:rPr>
              <a:t>Data Mining?</a:t>
            </a:r>
            <a:endParaRPr lang="en-US" sz="2800" dirty="0">
              <a:latin typeface="+mn-lt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Why </a:t>
            </a:r>
            <a:r>
              <a:rPr lang="en-US" sz="2800" dirty="0" smtClean="0">
                <a:latin typeface="+mn-lt"/>
              </a:rPr>
              <a:t>is </a:t>
            </a:r>
            <a:r>
              <a:rPr lang="en-US" sz="2800" dirty="0">
                <a:latin typeface="+mn-lt"/>
              </a:rPr>
              <a:t>it important?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How do we mine data</a:t>
            </a:r>
            <a:r>
              <a:rPr lang="en-US" sz="2800" dirty="0" smtClean="0">
                <a:latin typeface="+mn-lt"/>
              </a:rPr>
              <a:t>?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2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+mn-lt"/>
              </a:rPr>
              <a:t>Text </a:t>
            </a:r>
            <a:r>
              <a:rPr lang="en-US" sz="3000" dirty="0" smtClean="0">
                <a:latin typeface="+mn-lt"/>
              </a:rPr>
              <a:t>Book: 	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Building Better Models with JMP Pro by Jim Grayson, Sam Gardner, and Mia L. Stephens</a:t>
            </a:r>
            <a:endParaRPr lang="en-US" sz="2800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000" dirty="0">
                <a:latin typeface="+mn-lt"/>
              </a:rPr>
              <a:t>Software: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Excel</a:t>
            </a:r>
            <a:endParaRPr lang="en-US" sz="2800" dirty="0">
              <a:latin typeface="+mn-lt"/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en-US" sz="2800" dirty="0">
                <a:latin typeface="+mn-lt"/>
              </a:rPr>
              <a:t>JMP Pro Version 12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Introductory Material </a:t>
            </a:r>
            <a:r>
              <a:rPr lang="en-US" dirty="0"/>
              <a:t>Overview 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14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What is Data Mining</a:t>
            </a:r>
            <a:r>
              <a:rPr lang="en-US" dirty="0" smtClean="0">
                <a:latin typeface="+mn-lt"/>
              </a:rPr>
              <a:t>?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>
                <a:latin typeface="+mn-lt"/>
              </a:rPr>
              <a:t>Data Mining is extracting </a:t>
            </a:r>
            <a:r>
              <a:rPr lang="en-US" sz="3000" dirty="0">
                <a:latin typeface="+mn-lt"/>
              </a:rPr>
              <a:t>useful information from massive quantities of data that businesses </a:t>
            </a:r>
            <a:r>
              <a:rPr lang="en-US" sz="3000" dirty="0" smtClean="0">
                <a:latin typeface="+mn-lt"/>
              </a:rPr>
              <a:t>generate.</a:t>
            </a:r>
            <a:endParaRPr lang="en-US" sz="3000" dirty="0">
              <a:latin typeface="+mn-lt"/>
            </a:endParaRPr>
          </a:p>
          <a:p>
            <a:endParaRPr lang="en-US" sz="3000" dirty="0">
              <a:latin typeface="+mn-lt"/>
            </a:endParaRPr>
          </a:p>
          <a:p>
            <a:r>
              <a:rPr lang="en-US" sz="3000" dirty="0" smtClean="0">
                <a:latin typeface="+mn-lt"/>
              </a:rPr>
              <a:t>It is exploration and </a:t>
            </a:r>
            <a:r>
              <a:rPr lang="en-US" sz="3000" dirty="0">
                <a:latin typeface="+mn-lt"/>
              </a:rPr>
              <a:t>analysis</a:t>
            </a:r>
          </a:p>
          <a:p>
            <a:pPr lvl="1"/>
            <a:r>
              <a:rPr lang="en-US" sz="2800" dirty="0">
                <a:latin typeface="+mn-lt"/>
              </a:rPr>
              <a:t>by automatic </a:t>
            </a:r>
            <a:r>
              <a:rPr lang="en-US" sz="2800" dirty="0" smtClean="0">
                <a:latin typeface="+mn-lt"/>
              </a:rPr>
              <a:t>means,</a:t>
            </a:r>
            <a:endParaRPr lang="en-US" sz="2800" dirty="0">
              <a:latin typeface="+mn-lt"/>
            </a:endParaRPr>
          </a:p>
          <a:p>
            <a:pPr lvl="1"/>
            <a:r>
              <a:rPr lang="en-US" sz="2800" dirty="0">
                <a:latin typeface="+mn-lt"/>
              </a:rPr>
              <a:t>of large quantities of </a:t>
            </a:r>
            <a:r>
              <a:rPr lang="en-US" sz="2800" dirty="0" smtClean="0">
                <a:latin typeface="+mn-lt"/>
              </a:rPr>
              <a:t>data,</a:t>
            </a:r>
            <a:endParaRPr lang="en-US" sz="2800" dirty="0">
              <a:latin typeface="+mn-lt"/>
            </a:endParaRPr>
          </a:p>
          <a:p>
            <a:pPr lvl="1"/>
            <a:r>
              <a:rPr lang="en-US" sz="2800" dirty="0">
                <a:latin typeface="+mn-lt"/>
              </a:rPr>
              <a:t>to discover actionable </a:t>
            </a:r>
            <a:r>
              <a:rPr lang="en-US" sz="2800" dirty="0" smtClean="0">
                <a:latin typeface="+mn-lt"/>
              </a:rPr>
              <a:t>insights and rules.</a:t>
            </a:r>
            <a:endParaRPr lang="en-US" sz="3000" dirty="0">
              <a:latin typeface="+mn-lt"/>
            </a:endParaRPr>
          </a:p>
          <a:p>
            <a:endParaRPr lang="en-US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92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applications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r>
              <a:rPr lang="en-US" sz="6300" dirty="0"/>
              <a:t>e-mail spam filters </a:t>
            </a:r>
          </a:p>
          <a:p>
            <a:pPr lvl="1"/>
            <a:r>
              <a:rPr lang="en-US" sz="5900" dirty="0"/>
              <a:t>examine millions of emails to classify as spam or not</a:t>
            </a:r>
          </a:p>
          <a:p>
            <a:r>
              <a:rPr lang="en-US" sz="6300" dirty="0"/>
              <a:t>banks trying to identify applicants more likely to default on loans</a:t>
            </a:r>
          </a:p>
          <a:p>
            <a:r>
              <a:rPr lang="en-US" sz="6300" dirty="0"/>
              <a:t>fraud prediction</a:t>
            </a:r>
          </a:p>
          <a:p>
            <a:pPr lvl="1"/>
            <a:r>
              <a:rPr lang="en-US" sz="5900" dirty="0"/>
              <a:t>credit card companies: questioning a charge?</a:t>
            </a:r>
          </a:p>
          <a:p>
            <a:pPr lvl="1"/>
            <a:r>
              <a:rPr lang="en-US" sz="5900" dirty="0"/>
              <a:t>insurance companies: which claims are most likely fraudulent</a:t>
            </a:r>
          </a:p>
          <a:p>
            <a:pPr lvl="1"/>
            <a:r>
              <a:rPr lang="en-US" sz="5900" dirty="0"/>
              <a:t>government: which tax returns are most likely </a:t>
            </a:r>
            <a:r>
              <a:rPr lang="en-US" sz="5900" dirty="0" smtClean="0"/>
              <a:t>fraudulent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1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applications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3500" dirty="0"/>
              <a:t>T</a:t>
            </a:r>
            <a:r>
              <a:rPr lang="en-US" sz="3500" dirty="0" smtClean="0"/>
              <a:t>ext </a:t>
            </a:r>
            <a:r>
              <a:rPr lang="en-US" sz="3500" dirty="0"/>
              <a:t>mining at Google and Yahoo </a:t>
            </a:r>
          </a:p>
          <a:p>
            <a:pPr lvl="1"/>
            <a:r>
              <a:rPr lang="en-US" sz="3000" dirty="0"/>
              <a:t>helps order websites by relevance to your </a:t>
            </a:r>
            <a:r>
              <a:rPr lang="en-US" sz="3000" dirty="0" smtClean="0"/>
              <a:t>search.</a:t>
            </a:r>
            <a:endParaRPr lang="en-US" sz="3000" dirty="0"/>
          </a:p>
          <a:p>
            <a:r>
              <a:rPr lang="en-US" sz="3200" dirty="0"/>
              <a:t>R</a:t>
            </a:r>
            <a:r>
              <a:rPr lang="en-US" sz="3200" dirty="0" smtClean="0"/>
              <a:t>etaining </a:t>
            </a:r>
            <a:r>
              <a:rPr lang="en-US" sz="3200" dirty="0"/>
              <a:t>good customers for cell phone carriers (&amp; banks</a:t>
            </a:r>
            <a:r>
              <a:rPr lang="en-US" sz="3200" dirty="0" smtClean="0"/>
              <a:t>): </a:t>
            </a:r>
            <a:r>
              <a:rPr lang="en-US" sz="3200" dirty="0"/>
              <a:t>which customers are more likely to abandon service </a:t>
            </a:r>
            <a:r>
              <a:rPr lang="en-US" sz="3200" dirty="0" smtClean="0"/>
              <a:t>(that is, churn) </a:t>
            </a:r>
            <a:endParaRPr lang="en-US" sz="3200" dirty="0"/>
          </a:p>
          <a:p>
            <a:pPr lvl="1"/>
            <a:r>
              <a:rPr lang="en-US" sz="2800" dirty="0"/>
              <a:t>discounts or other enticements might be offered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3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Data Mining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 </a:t>
            </a:r>
            <a:r>
              <a:rPr lang="en-US" dirty="0"/>
              <a:t>effective now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</a:t>
            </a:r>
            <a:r>
              <a:rPr lang="en-US" sz="3000" dirty="0" smtClean="0"/>
              <a:t>ata </a:t>
            </a:r>
            <a:r>
              <a:rPr lang="en-US" sz="3000" dirty="0"/>
              <a:t>are </a:t>
            </a:r>
            <a:r>
              <a:rPr lang="en-US" sz="3000" dirty="0" smtClean="0"/>
              <a:t>warehoused and computerized.</a:t>
            </a:r>
            <a:endParaRPr lang="en-US" sz="3000" dirty="0"/>
          </a:p>
          <a:p>
            <a:pPr lvl="1"/>
            <a:r>
              <a:rPr lang="en-US" sz="2800" dirty="0" smtClean="0"/>
              <a:t>Collected through bar coding, scanning, RFID, internet, ERP systems, etc.</a:t>
            </a:r>
          </a:p>
          <a:p>
            <a:r>
              <a:rPr lang="en-US" sz="3000" dirty="0"/>
              <a:t>C</a:t>
            </a:r>
            <a:r>
              <a:rPr lang="en-US" sz="3000" dirty="0" smtClean="0"/>
              <a:t>omputing </a:t>
            </a:r>
            <a:r>
              <a:rPr lang="en-US" sz="3000" dirty="0"/>
              <a:t>power is cheap</a:t>
            </a:r>
          </a:p>
          <a:p>
            <a:r>
              <a:rPr lang="en-US" sz="3000" dirty="0"/>
              <a:t>C</a:t>
            </a:r>
            <a:r>
              <a:rPr lang="en-US" sz="3000" dirty="0" smtClean="0"/>
              <a:t>ompetitive </a:t>
            </a:r>
            <a:r>
              <a:rPr lang="en-US" sz="3000" dirty="0"/>
              <a:t>pressure</a:t>
            </a:r>
          </a:p>
          <a:p>
            <a:r>
              <a:rPr lang="en-US" sz="3000" dirty="0"/>
              <a:t>C</a:t>
            </a:r>
            <a:r>
              <a:rPr lang="en-US" sz="3000" dirty="0" smtClean="0"/>
              <a:t>ommercial </a:t>
            </a:r>
            <a:r>
              <a:rPr lang="en-US" sz="3000" dirty="0"/>
              <a:t>products </a:t>
            </a:r>
            <a:r>
              <a:rPr lang="en-US" sz="3000" dirty="0" smtClean="0"/>
              <a:t>available</a:t>
            </a:r>
          </a:p>
          <a:p>
            <a:endParaRPr lang="en-US" sz="3000" dirty="0"/>
          </a:p>
          <a:p>
            <a:r>
              <a:rPr lang="en-US" sz="3000" dirty="0" smtClean="0"/>
              <a:t>How do we do it?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Basic </a:t>
            </a:r>
            <a:r>
              <a:rPr lang="en-US" dirty="0" smtClean="0"/>
              <a:t>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51054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000" dirty="0"/>
              <a:t>Top-Down </a:t>
            </a:r>
          </a:p>
          <a:p>
            <a:pPr lvl="1"/>
            <a:r>
              <a:rPr lang="en-US" sz="2800" dirty="0"/>
              <a:t>SUPERVISED</a:t>
            </a:r>
          </a:p>
          <a:p>
            <a:pPr lvl="2"/>
            <a:r>
              <a:rPr lang="en-US" sz="2800" dirty="0"/>
              <a:t>have a theory, experiment to prove/disprove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sz="3000" dirty="0"/>
              <a:t>Bottom-Up   </a:t>
            </a:r>
            <a:r>
              <a:rPr lang="en-US" dirty="0"/>
              <a:t> </a:t>
            </a:r>
          </a:p>
          <a:p>
            <a:pPr lvl="1"/>
            <a:r>
              <a:rPr lang="en-US" sz="2800" dirty="0"/>
              <a:t>UNSUPERVISED</a:t>
            </a:r>
          </a:p>
          <a:p>
            <a:pPr lvl="2"/>
            <a:r>
              <a:rPr lang="en-US" sz="2800" dirty="0"/>
              <a:t>start with data, see new patterns</a:t>
            </a:r>
          </a:p>
          <a:p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00399" y="1751351"/>
            <a:ext cx="35052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HYPOTHESIS TESTING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KNOWLEDGE DISCOVERY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524001"/>
            <a:ext cx="8610599" cy="4753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Science</a:t>
            </a:r>
          </a:p>
          <a:p>
            <a:pPr marL="0" indent="0" algn="r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Creativity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4572000"/>
            <a:ext cx="8763000" cy="2133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Mining Process: CRISP-DM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How does it work?</a:t>
            </a:r>
          </a:p>
          <a:p>
            <a:pPr marL="800100" lvl="2" indent="0">
              <a:buNone/>
            </a:pPr>
            <a:r>
              <a:rPr lang="en-US" sz="3000" b="1" dirty="0" smtClean="0"/>
              <a:t>CR</a:t>
            </a:r>
          </a:p>
          <a:p>
            <a:pPr marL="800100" lvl="2" indent="0">
              <a:buNone/>
            </a:pPr>
            <a:r>
              <a:rPr lang="en-US" sz="3000" b="1" dirty="0" smtClean="0"/>
              <a:t>I</a:t>
            </a:r>
          </a:p>
          <a:p>
            <a:pPr marL="800100" lvl="2" indent="0">
              <a:buNone/>
            </a:pPr>
            <a:r>
              <a:rPr lang="en-US" sz="3000" b="1" dirty="0" smtClean="0"/>
              <a:t>S</a:t>
            </a:r>
          </a:p>
          <a:p>
            <a:pPr marL="800100" lvl="2" indent="0">
              <a:buNone/>
            </a:pPr>
            <a:r>
              <a:rPr lang="en-US" sz="3000" b="1" dirty="0" smtClean="0"/>
              <a:t>P</a:t>
            </a:r>
          </a:p>
          <a:p>
            <a:pPr marL="800100" lvl="2" indent="0">
              <a:buNone/>
            </a:pPr>
            <a:r>
              <a:rPr lang="en-US" sz="3000" b="1" dirty="0" smtClean="0"/>
              <a:t>D</a:t>
            </a:r>
          </a:p>
          <a:p>
            <a:pPr marL="800100" lvl="2" indent="0">
              <a:buNone/>
            </a:pPr>
            <a:r>
              <a:rPr lang="en-US" sz="3000" b="1" dirty="0" smtClean="0"/>
              <a:t>M</a:t>
            </a:r>
          </a:p>
          <a:p>
            <a:r>
              <a:rPr lang="en-US" sz="3000" dirty="0"/>
              <a:t>A</a:t>
            </a:r>
            <a:r>
              <a:rPr lang="en-US" sz="3000" dirty="0" smtClean="0"/>
              <a:t> </a:t>
            </a:r>
            <a:r>
              <a:rPr lang="en-US" sz="3000" dirty="0"/>
              <a:t>standard process model for data mining</a:t>
            </a:r>
          </a:p>
          <a:p>
            <a:r>
              <a:rPr lang="en-US" sz="3000" dirty="0"/>
              <a:t>I</a:t>
            </a:r>
            <a:r>
              <a:rPr lang="en-US" sz="3000" dirty="0" smtClean="0"/>
              <a:t>ndependent </a:t>
            </a:r>
            <a:r>
              <a:rPr lang="en-US" sz="3000" dirty="0"/>
              <a:t>of industry sector &amp; technology</a:t>
            </a:r>
          </a:p>
          <a:p>
            <a:pPr lvl="1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9825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anova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Villanova_PPT_template</Template>
  <TotalTime>84</TotalTime>
  <Words>508</Words>
  <Application>Microsoft Office PowerPoint</Application>
  <PresentationFormat>On-screen Show (4:3)</PresentationFormat>
  <Paragraphs>205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Verdana</vt:lpstr>
      <vt:lpstr>Villanova_PPT_template</vt:lpstr>
      <vt:lpstr>Introduction to Data Mining  Part 1</vt:lpstr>
      <vt:lpstr>Introductory Material Overview </vt:lpstr>
      <vt:lpstr>Introductory Material Overview </vt:lpstr>
      <vt:lpstr>What is Data Mining?</vt:lpstr>
      <vt:lpstr>More applications?</vt:lpstr>
      <vt:lpstr>More applications?</vt:lpstr>
      <vt:lpstr>Why is Data Mining  so effective now?</vt:lpstr>
      <vt:lpstr>Two Basic Styles</vt:lpstr>
      <vt:lpstr>Data Mining Process: CRISP-DM</vt:lpstr>
      <vt:lpstr>CRISP-DM Phases</vt:lpstr>
      <vt:lpstr>CRISP-DM Phases</vt:lpstr>
      <vt:lpstr>CRISP-DM Phases</vt:lpstr>
      <vt:lpstr>CRISP-DM Phases</vt:lpstr>
      <vt:lpstr>CRISP-DM Phases</vt:lpstr>
      <vt:lpstr>CRISP-DM Phases</vt:lpstr>
      <vt:lpstr>CRISP-DM Phases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Data Mining</dc:title>
  <dc:creator>Lindsey Falbo</dc:creator>
  <cp:lastModifiedBy>Robert Nydick</cp:lastModifiedBy>
  <cp:revision>12</cp:revision>
  <dcterms:created xsi:type="dcterms:W3CDTF">2015-07-06T15:57:41Z</dcterms:created>
  <dcterms:modified xsi:type="dcterms:W3CDTF">2015-07-29T14:01:24Z</dcterms:modified>
</cp:coreProperties>
</file>